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9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3" r:id="rId18"/>
    <p:sldId id="278" r:id="rId19"/>
    <p:sldId id="275" r:id="rId20"/>
    <p:sldId id="276" r:id="rId21"/>
    <p:sldId id="258" r:id="rId22"/>
    <p:sldId id="277" r:id="rId23"/>
    <p:sldId id="280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33D15-73B6-4AEE-917A-F28D4176B96F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41249-A305-4995-9CAF-964A2D8B53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8536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6814-D9C8-4C87-A13C-93A876B29FBB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FB30-0543-41FB-966C-CB70759243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6543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35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05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61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3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0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89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71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76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29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91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37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81AE8F-1A41-4689-AF8F-E1F69799889D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EA92C1-FFA8-457E-AF26-67DD4B7AE7EB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9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ranieriqueiroz/videos/1021747075670684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/resource/2828698" TargetMode="External"/><Relationship Id="rId2" Type="http://schemas.openxmlformats.org/officeDocument/2006/relationships/hyperlink" Target="https://youtu.be/P5FFbkUc3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103120"/>
            <a:ext cx="9144000" cy="5403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dirty="0"/>
              <a:t>Projekt 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Regionalny.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299855"/>
            <a:ext cx="9144000" cy="3583709"/>
          </a:xfrm>
        </p:spPr>
        <p:txBody>
          <a:bodyPr>
            <a:normAutofit fontScale="92500" lnSpcReduction="10000"/>
          </a:bodyPr>
          <a:lstStyle/>
          <a:p>
            <a:pPr algn="ctr" fontAlgn="base"/>
            <a:r>
              <a:rPr lang="pl-PL" sz="3600" b="1" dirty="0" smtClean="0"/>
              <a:t>DZIEŃ </a:t>
            </a:r>
            <a:r>
              <a:rPr lang="pl-PL" sz="3600" b="1" dirty="0"/>
              <a:t>GODNOŚCI OSOBY Z NIEPEŁNOSPRAWNOŚCIĄ INTELEKTUALNĄ </a:t>
            </a:r>
            <a:r>
              <a:rPr lang="pl-PL" sz="3600" b="1" dirty="0" smtClean="0"/>
              <a:t>ORAZ </a:t>
            </a:r>
            <a:r>
              <a:rPr lang="pl-PL" sz="3600" b="1" dirty="0"/>
              <a:t>DZIEŃ WALKI Z DYSKRYMINACJĄ OSÓB Z NIEPEŁNOSPRAWNOŚCIAMI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Polskie </a:t>
            </a:r>
            <a:r>
              <a:rPr lang="pl-PL" dirty="0" smtClean="0"/>
              <a:t>Stowarzyszenie na rzecz Osób z Niepełnosprawnością Intelektualną Koło w Częstochowie</a:t>
            </a:r>
            <a:endParaRPr lang="pl-PL" dirty="0"/>
          </a:p>
        </p:txBody>
      </p:sp>
      <p:pic>
        <p:nvPicPr>
          <p:cNvPr id="4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24000" y="480378"/>
            <a:ext cx="1833880" cy="641985"/>
          </a:xfrm>
          <a:prstGeom prst="rect">
            <a:avLst/>
          </a:prstGeom>
        </p:spPr>
      </p:pic>
      <p:pic>
        <p:nvPicPr>
          <p:cNvPr id="5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818245" y="596582"/>
            <a:ext cx="1849755" cy="409575"/>
          </a:xfrm>
          <a:prstGeom prst="rect">
            <a:avLst/>
          </a:prstGeom>
        </p:spPr>
      </p:pic>
      <p:pic>
        <p:nvPicPr>
          <p:cNvPr id="7" name="Obraz 6" descr="C:\Users\PSONI28\Desktop\psoni_logo-e15437564842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03" y="503238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46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42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700030" cy="736282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Konwencja </a:t>
            </a:r>
            <a:r>
              <a:rPr lang="pl-PL" b="1" dirty="0" smtClean="0">
                <a:solidFill>
                  <a:srgbClr val="00B050"/>
                </a:solidFill>
              </a:rPr>
              <a:t>ONZ </a:t>
            </a:r>
            <a:r>
              <a:rPr lang="pl-PL" b="1" dirty="0">
                <a:solidFill>
                  <a:srgbClr val="00B050"/>
                </a:solidFill>
              </a:rPr>
              <a:t>o prawach osób niepełnosprawnych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097279" y="2582334"/>
            <a:ext cx="9700030" cy="3378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b="1" spc="100" dirty="0" smtClean="0"/>
              <a:t> Konwencja </a:t>
            </a:r>
            <a:r>
              <a:rPr lang="pl-PL" b="1" spc="100" dirty="0"/>
              <a:t>to międzynarodowy dokument opisujący prawa </a:t>
            </a:r>
            <a:r>
              <a:rPr lang="pl-PL" b="1" spc="100" dirty="0" smtClean="0"/>
              <a:t>osób z </a:t>
            </a:r>
            <a:r>
              <a:rPr lang="pl-PL" b="1" spc="100" dirty="0"/>
              <a:t>niepełnosprawnościami</a:t>
            </a:r>
            <a:r>
              <a:rPr lang="pl-PL" spc="100" dirty="0"/>
              <a:t> w kategoriach praw człowieka, a także obowiązki Państw związane z zapewnieniem tych praw i ich przestrzeganiem. Została przyjęta przez Zgromadzenie Ogólne Narodów Zjednoczonych 13 grudnia 2006 roku. Ratyfikacja Konwencji przez Polskę miała miejsce 6 września 2012r. Ratyfikując Konwencję Polska zobowiązała się do przestrzegania jej zapisów.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b="1" spc="100" dirty="0" smtClean="0"/>
              <a:t> Celem </a:t>
            </a:r>
            <a:r>
              <a:rPr lang="pl-PL" b="1" spc="100" dirty="0"/>
              <a:t>Konwencji</a:t>
            </a:r>
            <a:r>
              <a:rPr lang="pl-PL" spc="100" dirty="0"/>
              <a:t> jest ochrona i zapewnienie pełnego i równego korzystania z praw człowieka i podstawowych wolności przez </a:t>
            </a:r>
            <a:r>
              <a:rPr lang="pl-PL" spc="100" dirty="0" smtClean="0"/>
              <a:t>osoby z </a:t>
            </a:r>
            <a:r>
              <a:rPr lang="pl-PL" spc="100" dirty="0"/>
              <a:t>niepełnosprawnościami na równi ze wszystkimi innymi obywatelami. Konwencja składa się z 50 artykułów, które opisują poszczególne </a:t>
            </a:r>
            <a:r>
              <a:rPr lang="pl-PL" spc="100" dirty="0" smtClean="0"/>
              <a:t>prawa i </a:t>
            </a:r>
            <a:r>
              <a:rPr lang="pl-PL" spc="100" dirty="0"/>
              <a:t>obowiązki państw, które Konwencje ratyfikowały.</a:t>
            </a:r>
          </a:p>
          <a:p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>
          <a:xfrm>
            <a:off x="11018982" y="1846052"/>
            <a:ext cx="136698" cy="73628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4"/>
          </p:nvPr>
        </p:nvSpPr>
        <p:spPr>
          <a:xfrm>
            <a:off x="10381672" y="2582334"/>
            <a:ext cx="774007" cy="33782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9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13" name="Obraz 12" descr="C:\Users\PSONI28\Desktop\psoni_logo-e15437564842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29" y="346635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0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Ustawa </a:t>
            </a:r>
            <a:r>
              <a:rPr lang="pl-PL" sz="2400" b="1" dirty="0">
                <a:solidFill>
                  <a:srgbClr val="00B050"/>
                </a:solidFill>
              </a:rPr>
              <a:t>o zapewnianiu dostępności osobom ze szczególnymi </a:t>
            </a:r>
            <a:r>
              <a:rPr lang="pl-PL" sz="2400" b="1" dirty="0" smtClean="0">
                <a:solidFill>
                  <a:srgbClr val="00B050"/>
                </a:solidFill>
              </a:rPr>
              <a:t>potrzebami</a:t>
            </a:r>
          </a:p>
          <a:p>
            <a:r>
              <a:rPr lang="pl-PL" dirty="0" smtClean="0"/>
              <a:t>Zapisy Konwencji ONZ o </a:t>
            </a:r>
            <a:r>
              <a:rPr lang="pl-PL" dirty="0"/>
              <a:t>prawach osób </a:t>
            </a:r>
            <a:r>
              <a:rPr lang="pl-PL" dirty="0" smtClean="0"/>
              <a:t>niepełnosprawnych w Polsce uregulowane zostały w Ustawie </a:t>
            </a:r>
            <a:r>
              <a:rPr lang="pl-PL" dirty="0"/>
              <a:t>o zapewnianiu dostępności osobom ze szczególnymi </a:t>
            </a:r>
            <a:r>
              <a:rPr lang="pl-PL" dirty="0" smtClean="0"/>
              <a:t>potrzebami. </a:t>
            </a:r>
            <a:r>
              <a:rPr lang="pl-PL" dirty="0"/>
              <a:t>Celem ustawy jest poprawa warunków życia i funkcjonowania obywateli ze szczególnymi potrzebami, którzy są narażeni na marginalizację lub dyskryminację m.in. ze względu na niepełnosprawność lub obniżony poziom sprawności z powodu wieku czy choroby. </a:t>
            </a:r>
            <a:endParaRPr lang="pl-PL" dirty="0" smtClean="0"/>
          </a:p>
          <a:p>
            <a:r>
              <a:rPr lang="pl-PL" dirty="0" smtClean="0"/>
              <a:t>Ustawa obliguje instytucje publiczne do zapewnienia minimalnych wymagań w zakresie: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dostępności architektonicznej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dostępności cyfrowej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dostępności informacyjno-komunikacyjnej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096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8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9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10" name="Obraz 9" descr="C:\Users\PSONI28\Desktop\psoni_logo-e15437564842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49" y="369996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73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54908" y="1845734"/>
            <a:ext cx="9400771" cy="4023360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/>
              <a:t>Potrzeby osób </a:t>
            </a:r>
            <a:r>
              <a:rPr lang="pl-PL" altLang="pl-PL" sz="2800" b="1" dirty="0" smtClean="0"/>
              <a:t>niepełnosprawnych</a:t>
            </a:r>
          </a:p>
          <a:p>
            <a:pPr algn="ctr"/>
            <a:endParaRPr lang="pl-PL" altLang="pl-PL" sz="1000" b="1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2400" dirty="0" smtClean="0"/>
              <a:t> Najważniejsze </a:t>
            </a:r>
            <a:r>
              <a:rPr lang="pl-PL" sz="2400" dirty="0"/>
              <a:t>jest </a:t>
            </a:r>
            <a:endParaRPr lang="pl-PL" sz="2400" b="1" dirty="0" smtClean="0"/>
          </a:p>
          <a:p>
            <a:pPr marL="0" indent="0"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równe </a:t>
            </a:r>
            <a:r>
              <a:rPr lang="pl-PL" sz="2400" dirty="0"/>
              <a:t>traktowanie</a:t>
            </a:r>
            <a:r>
              <a:rPr lang="pl-PL" sz="2400" dirty="0" smtClean="0"/>
              <a:t>.</a:t>
            </a:r>
          </a:p>
          <a:p>
            <a:pPr marL="0" indent="0">
              <a:buNone/>
              <a:defRPr/>
            </a:pPr>
            <a:endParaRPr lang="pl-PL" sz="1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2400" dirty="0" smtClean="0"/>
              <a:t> Czasami </a:t>
            </a:r>
            <a:r>
              <a:rPr lang="pl-PL" sz="2400" dirty="0"/>
              <a:t>samo równe </a:t>
            </a:r>
            <a:endParaRPr lang="pl-PL" sz="2400" dirty="0" smtClean="0"/>
          </a:p>
          <a:p>
            <a:pPr marL="0" indent="0"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traktowanie </a:t>
            </a:r>
            <a:r>
              <a:rPr lang="pl-PL" sz="2400" dirty="0"/>
              <a:t>nie wystarczy- </a:t>
            </a:r>
            <a:endParaRPr lang="pl-PL" sz="2400" dirty="0" smtClean="0"/>
          </a:p>
          <a:p>
            <a:pPr marL="0" indent="0"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trzeba </a:t>
            </a:r>
            <a:r>
              <a:rPr lang="pl-PL" sz="2400" dirty="0"/>
              <a:t>zadbać o dostępność.</a:t>
            </a:r>
          </a:p>
          <a:p>
            <a:endParaRPr lang="pl-PL" sz="2800" b="1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89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5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258" y="2449946"/>
            <a:ext cx="4313238" cy="129517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258" y="3745122"/>
            <a:ext cx="1383912" cy="131075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921" y="3768198"/>
            <a:ext cx="1383912" cy="131075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0475" y="3768198"/>
            <a:ext cx="1383912" cy="1310754"/>
          </a:xfrm>
          <a:prstGeom prst="rect">
            <a:avLst/>
          </a:prstGeom>
        </p:spPr>
      </p:pic>
      <p:pic>
        <p:nvPicPr>
          <p:cNvPr id="11" name="Obraz 10" descr="C:\Users\PSONI28\Desktop\psoni_logo-e1543756484224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381425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96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5042" y="1790315"/>
            <a:ext cx="5364667" cy="4407284"/>
          </a:xfrm>
        </p:spPr>
        <p:txBody>
          <a:bodyPr>
            <a:normAutofit lnSpcReduction="10000"/>
          </a:bodyPr>
          <a:lstStyle/>
          <a:p>
            <a:r>
              <a:rPr lang="pl-PL" altLang="pl-PL" b="1" dirty="0"/>
              <a:t>Podstawowe zasady</a:t>
            </a:r>
            <a:r>
              <a:rPr lang="pl-PL" altLang="pl-PL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nie </a:t>
            </a:r>
            <a:r>
              <a:rPr lang="pl-PL" dirty="0"/>
              <a:t>naruszaj przestrzeni,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zawsze </a:t>
            </a:r>
            <a:r>
              <a:rPr lang="pl-PL" dirty="0"/>
              <a:t>zwracaj się do osoby,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traktuj </a:t>
            </a:r>
            <a:r>
              <a:rPr lang="pl-PL" dirty="0"/>
              <a:t>równo nie specjalnie,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każdy </a:t>
            </a:r>
            <a:r>
              <a:rPr lang="pl-PL" dirty="0"/>
              <a:t>jest inny,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dbaj </a:t>
            </a:r>
            <a:r>
              <a:rPr lang="pl-PL" dirty="0"/>
              <a:t>o zniwelowanie różnic,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nie </a:t>
            </a:r>
            <a:r>
              <a:rPr lang="pl-PL" dirty="0"/>
              <a:t>zakładaj z góry,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zapytaj</a:t>
            </a:r>
            <a:r>
              <a:rPr lang="pl-PL" dirty="0"/>
              <a:t>, zanim pomożesz,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zadbaj </a:t>
            </a:r>
            <a:r>
              <a:rPr lang="pl-PL" dirty="0"/>
              <a:t>o dostępność w komunikacji/informacji,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rozmawiaj </a:t>
            </a:r>
            <a:r>
              <a:rPr lang="pl-PL" dirty="0"/>
              <a:t>naturalnie („do widzenia”, „idziemy?).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5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10246" name="Picture 6" descr="https://kapieliskagdansk.pl/wp-content/uploads/2019/08/22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2277799"/>
            <a:ext cx="3195782" cy="31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392856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23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85206" y="1845945"/>
            <a:ext cx="4937760" cy="4023360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Czasami wystarczy zlikwidować bariery architektoniczne</a:t>
            </a:r>
            <a:r>
              <a:rPr lang="pl-PL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schody</a:t>
            </a:r>
            <a:r>
              <a:rPr lang="pl-PL" dirty="0"/>
              <a:t>, krawężniki,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brak </a:t>
            </a:r>
            <a:r>
              <a:rPr lang="pl-PL" dirty="0"/>
              <a:t>poręczy i barierek,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wąskie </a:t>
            </a:r>
            <a:r>
              <a:rPr lang="pl-PL" dirty="0"/>
              <a:t>przejścia,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duże</a:t>
            </a:r>
            <a:r>
              <a:rPr lang="pl-PL" dirty="0"/>
              <a:t>, przeszklone przestrzenie niewidoczne </a:t>
            </a:r>
            <a:r>
              <a:rPr lang="pl-PL" dirty="0" smtClean="0"/>
              <a:t>dla             osób </a:t>
            </a:r>
            <a:r>
              <a:rPr lang="pl-PL" dirty="0"/>
              <a:t>słabowidzących,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źle </a:t>
            </a:r>
            <a:r>
              <a:rPr lang="pl-PL" dirty="0"/>
              <a:t>wytłumione pomieszczenia,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ciężkie </a:t>
            </a:r>
            <a:r>
              <a:rPr lang="pl-PL" dirty="0"/>
              <a:t>drzwi,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bariery </a:t>
            </a:r>
            <a:r>
              <a:rPr lang="pl-PL" dirty="0"/>
              <a:t>związane z transportem- brak niskopodłogowych autobusów, niedostosowane wejścia do pociągów itp.,</a:t>
            </a:r>
          </a:p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4663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7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8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83498" y="2540775"/>
            <a:ext cx="4206605" cy="2633700"/>
          </a:xfrm>
          <a:prstGeom prst="rect">
            <a:avLst/>
          </a:prstGeom>
        </p:spPr>
      </p:pic>
      <p:pic>
        <p:nvPicPr>
          <p:cNvPr id="9" name="Obraz 8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369996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41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02079" y="1834961"/>
            <a:ext cx="4937760" cy="4023360"/>
          </a:xfrm>
        </p:spPr>
        <p:txBody>
          <a:bodyPr/>
          <a:lstStyle/>
          <a:p>
            <a:r>
              <a:rPr lang="pl-PL" altLang="pl-PL" b="1" dirty="0">
                <a:solidFill>
                  <a:prstClr val="black"/>
                </a:solidFill>
              </a:rPr>
              <a:t>… bariery w komunikacji</a:t>
            </a:r>
            <a:r>
              <a:rPr lang="pl-PL" altLang="pl-PL" b="1" dirty="0" smtClean="0">
                <a:solidFill>
                  <a:prstClr val="black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trudności </a:t>
            </a:r>
            <a:r>
              <a:rPr lang="pl-PL" dirty="0"/>
              <a:t>w rozumieniu języka polskiego,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zbyt </a:t>
            </a:r>
            <a:r>
              <a:rPr lang="pl-PL" dirty="0"/>
              <a:t>skomplikowany język niedostosowany do możliwości poznawczych,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brak </a:t>
            </a:r>
            <a:r>
              <a:rPr lang="pl-PL" dirty="0"/>
              <a:t>znajomości języka migowego,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niewyraźna </a:t>
            </a:r>
            <a:r>
              <a:rPr lang="pl-PL" dirty="0"/>
              <a:t>mowa,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hałas </a:t>
            </a:r>
            <a:r>
              <a:rPr lang="pl-PL" dirty="0"/>
              <a:t>i zbyt dużo dźwięków,</a:t>
            </a:r>
          </a:p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816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7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8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99925" y="1970750"/>
            <a:ext cx="3773751" cy="3773751"/>
          </a:xfrm>
          <a:prstGeom prst="rect">
            <a:avLst/>
          </a:prstGeom>
        </p:spPr>
      </p:pic>
      <p:pic>
        <p:nvPicPr>
          <p:cNvPr id="9" name="Obraz 8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369996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54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28799" y="1845735"/>
            <a:ext cx="4389121" cy="4023360"/>
          </a:xfrm>
        </p:spPr>
        <p:txBody>
          <a:bodyPr/>
          <a:lstStyle/>
          <a:p>
            <a:r>
              <a:rPr lang="pl-PL" b="1" dirty="0"/>
              <a:t>… bariery związane z postawą otoczenia</a:t>
            </a:r>
            <a:r>
              <a:rPr lang="pl-PL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stereotypy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uprzedzenia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dyskryminacja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mała </a:t>
            </a:r>
            <a:r>
              <a:rPr lang="pl-PL" dirty="0"/>
              <a:t>wiedza/brak wiedzy,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przedmiotowe </a:t>
            </a:r>
            <a:r>
              <a:rPr lang="pl-PL" dirty="0"/>
              <a:t>traktowanie,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nadopiekuńczość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strach</a:t>
            </a:r>
            <a:r>
              <a:rPr lang="pl-PL" dirty="0"/>
              <a:t>.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73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7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4098" name="Picture 2" descr="Stereotypy i uprzedzenia wobec osób niepełnosprawny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24" y="2401456"/>
            <a:ext cx="5094156" cy="2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369996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38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8720" y="2979191"/>
            <a:ext cx="4937760" cy="175644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00B050"/>
                </a:solidFill>
              </a:rPr>
              <a:t>Likwidacja barier </a:t>
            </a:r>
            <a:r>
              <a:rPr lang="pl-PL" sz="2400" b="1" dirty="0">
                <a:solidFill>
                  <a:srgbClr val="444444"/>
                </a:solidFill>
              </a:rPr>
              <a:t>to pierwszy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444444"/>
                </a:solidFill>
              </a:rPr>
              <a:t> krok do równego traktowania.</a:t>
            </a:r>
          </a:p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128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7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9218" name="Picture 2" descr="Osoba niepełnosprawna przemierzając miasto - bariery architektoniczne -  Home | Face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2" y="2245961"/>
            <a:ext cx="4165850" cy="31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402807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941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5 MAJA DZIEŃ GODNOŚCI OSOBY Z NIEPEŁNOSPRAWNOŚCIĄ INTELEKTUALNĄ i DZIEŃ  WALKI Z DYSKRYMINACJĄ OSÓB Z NIEPEŁNOSPRAWNOŚCIAMI – PSO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07" y="1846263"/>
            <a:ext cx="715151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357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7" name="Obraz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8" name="Obraz 7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402807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23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38997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Projekt „Znam prawo- mam wybór” finansowany jest z Funduszy EOG </a:t>
            </a:r>
            <a:br>
              <a:rPr lang="pl-PL" sz="1600" dirty="0"/>
            </a:br>
            <a:r>
              <a:rPr lang="pl-PL" sz="1600" dirty="0"/>
              <a:t>w ramach  Programu Aktywni Obywatele – Fundusz Regionalny.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10134139" cy="224597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Dzień Walki z Dyskryminacją Osób </a:t>
            </a:r>
            <a:r>
              <a:rPr lang="pl-PL" sz="2400" b="1" dirty="0" smtClean="0"/>
              <a:t>Niepełnosprawnych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Celem </a:t>
            </a:r>
            <a:r>
              <a:rPr lang="pl-PL" dirty="0"/>
              <a:t>tego święta jest pokazanie sprzeciwu wobec dyskryminacji osób z </a:t>
            </a:r>
            <a:r>
              <a:rPr lang="pl-PL" dirty="0" smtClean="0"/>
              <a:t>niepełnosprawnościami </a:t>
            </a:r>
            <a:r>
              <a:rPr lang="pl-PL" dirty="0"/>
              <a:t>w życiu codziennym, pracy i w urzędach. Tego dnia nawet w najdalszych zakątkach naszego kontynentu manifestowane są tolerancja i równouprawnienie osób niepełnosprawnych</a:t>
            </a:r>
            <a:r>
              <a:rPr lang="pl-PL" dirty="0" smtClean="0"/>
              <a:t>.</a:t>
            </a:r>
          </a:p>
          <a:p>
            <a:pPr algn="ctr"/>
            <a:endParaRPr lang="pl-PL" dirty="0"/>
          </a:p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916217"/>
            <a:ext cx="2868860" cy="2075578"/>
          </a:xfrm>
        </p:spPr>
      </p:pic>
      <p:pic>
        <p:nvPicPr>
          <p:cNvPr id="4" name="Obraz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76525" y="369996"/>
            <a:ext cx="1833880" cy="641985"/>
          </a:xfrm>
          <a:prstGeom prst="rect">
            <a:avLst/>
          </a:prstGeom>
        </p:spPr>
      </p:pic>
      <p:pic>
        <p:nvPicPr>
          <p:cNvPr id="5" name="Obraz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sp>
        <p:nvSpPr>
          <p:cNvPr id="6" name="AutoShape 2" descr="5. Maja – Dzień Walki z Dyskryminacją Osób Niepełnosprawnych oraz Dzień  Godności Osób z Niepełnosprawnością Intelektualną | Pressma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5" y="402807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59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03210"/>
            <a:ext cx="10058400" cy="12653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/>
              <a:t>5 maja obchodzimy Europejski Dzień Walki z Dyskryminacją Osób Niepełnosprawnych.  To także – od 1999 roku </a:t>
            </a:r>
            <a:r>
              <a:rPr lang="pl-PL" dirty="0" smtClean="0"/>
              <a:t>– </a:t>
            </a:r>
            <a:r>
              <a:rPr lang="pl-PL" b="1" dirty="0" smtClean="0"/>
              <a:t>Dzień Godności Osoby z Niepełnosprawnością Intelektualną. To wyjątkowa okazja, aby pokazać, że każdy z nas ma równe prawa do aktywnego udziału w życiu społecznym, rodzinnym oraz zawodowym. Bariery i ograniczenia, które utrudniają osobom z różnego rodzaju niepełnosprawnościami swobodne funkcjonowanie, nie są wynikiem niepełnosprawności, lecz wyzwaniem do ciągłej zmiany otaczającej nas rzeczywistości.</a:t>
            </a:r>
          </a:p>
          <a:p>
            <a:endParaRPr lang="pl-PL" dirty="0"/>
          </a:p>
        </p:txBody>
      </p:sp>
      <p:pic>
        <p:nvPicPr>
          <p:cNvPr id="4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5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918" y="3936049"/>
            <a:ext cx="8913124" cy="2139881"/>
          </a:xfrm>
          <a:prstGeom prst="rect">
            <a:avLst/>
          </a:prstGeom>
        </p:spPr>
      </p:pic>
      <p:pic>
        <p:nvPicPr>
          <p:cNvPr id="8" name="Obraz 7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5" y="286603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152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29760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Projekt „Znam prawo- mam wybór” finansowany jest z Funduszy EOG </a:t>
            </a:r>
            <a:br>
              <a:rPr lang="pl-PL" sz="1600" dirty="0"/>
            </a:br>
            <a:r>
              <a:rPr lang="pl-PL" sz="1600" dirty="0"/>
              <a:t>w ramach  Programu Aktywni Obywatele – Fundusz Regionalny.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7437122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400" b="1" dirty="0"/>
              <a:t>Dzień Godności Osób z Niepełnosprawnością </a:t>
            </a:r>
            <a:r>
              <a:rPr lang="pl-PL" sz="2400" b="1" dirty="0" smtClean="0"/>
              <a:t>Intelektualną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Celem Dnia Godności Osoby z Niepełnosprawnością Intelektualną, ustanowionego w 1999r. przez Polskie Stowarzyszenie na Rzecz Osób z Upośledzeniem Umysłowym (PSOUU), jest uświadomienie społeczeństwu różnorodności i pokazanie możliwości osób z tym rodzajem niepełnosprawności, a także zwrócenie uwagi na bariery (edukacyjne, zawodowe, komunikacyjne, prawne, kulturalne itp.), które uniemożliwiają im prowadzenie normalnego życia</a:t>
            </a:r>
            <a:r>
              <a:rPr lang="pl-PL" dirty="0" smtClean="0"/>
              <a:t>.</a:t>
            </a:r>
          </a:p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41180" y="369996"/>
            <a:ext cx="1833880" cy="64198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sp>
        <p:nvSpPr>
          <p:cNvPr id="7" name="AutoShape 2" descr="Dzień Godności Osób z Niepełnosprawnością Intelektualną - Państwowy Fundusz  Rehabilitacji Osób Niepełnosprawny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6" descr="Dzień Godności Osób z Niepełnosprawnością Intelektualną - Państwowy Fundusz  Rehabilitacji Osób Niepełnosprawny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8" descr="Dzień Godności Osób z Niepełnosprawnością Intelektualną - Państwowy Fundusz  Rehabilitacji Osób Niepełnosprawny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10" descr="Dzień Godności Osób z Niepełnosprawnością Intelektualną - Państwowy Fundusz  Rehabilitacji Osób Niepełnosprawny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12" descr="Dzień Walki z Dyskryminacją Osób Niepełnosprawnych oraz Dzień Godności Osób  z Niepełnosprawnością Intelektualną - Szkoła Podstawowa z Oddziałami  Integracyjnymi nr 1 im. Karola Miarki w Lędzinac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14" descr="Dzień Walki z Dyskryminacją Osób Niepełnosprawnych oraz Dzień Godności Osób  z Niepełnosprawnością Intelektualną - Szkoła Podstawowa z Oddziałami  Integracyjnymi nr 1 im. Karola Miarki w Lędzinac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" name="Symbol zastępczy zawartości 1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2756476"/>
            <a:ext cx="3312663" cy="2785341"/>
          </a:xfrm>
        </p:spPr>
      </p:pic>
      <p:pic>
        <p:nvPicPr>
          <p:cNvPr id="21" name="Obraz 20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31" y="455349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43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8764" y="1845733"/>
            <a:ext cx="7407563" cy="443499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W tym roku </a:t>
            </a:r>
            <a:r>
              <a:rPr lang="pl-PL" b="1" dirty="0" smtClean="0"/>
              <a:t>Polskie Stowarzyszenie na rzecz Osób z Niepełnosprawnością Intelektualną Koło w Częstochowie </a:t>
            </a:r>
            <a:br>
              <a:rPr lang="pl-PL" b="1" dirty="0" smtClean="0"/>
            </a:br>
            <a:r>
              <a:rPr lang="pl-PL" dirty="0" smtClean="0"/>
              <a:t>organizuje już </a:t>
            </a:r>
          </a:p>
          <a:p>
            <a:pPr algn="ctr"/>
            <a:r>
              <a:rPr lang="pl-PL" b="1" dirty="0" smtClean="0"/>
              <a:t>XXIV DZIEŃ GODNOŚCI</a:t>
            </a:r>
            <a:r>
              <a:rPr lang="pl-PL" dirty="0" smtClean="0"/>
              <a:t>, </a:t>
            </a:r>
          </a:p>
          <a:p>
            <a:pPr algn="ctr"/>
            <a:r>
              <a:rPr lang="pl-PL" dirty="0" smtClean="0"/>
              <a:t>który odbędzie się 24 maja o godzinie 10.00 na Placu Biegańskiego w Częstochowie.  </a:t>
            </a:r>
          </a:p>
          <a:p>
            <a:pPr algn="ctr"/>
            <a:r>
              <a:rPr lang="pl-PL" dirty="0" smtClean="0"/>
              <a:t>Będzie się działo! Każdy znajdzie tu rozrywkę dla siebie. </a:t>
            </a:r>
            <a:r>
              <a:rPr lang="pl-PL" dirty="0"/>
              <a:t>Będą prowadzone przeróżne warsztaty, gry, zabawy sportowe. A to wszystko w stylu </a:t>
            </a:r>
            <a:r>
              <a:rPr lang="pl-PL" dirty="0" err="1"/>
              <a:t>eko</a:t>
            </a:r>
            <a:r>
              <a:rPr lang="pl-PL" dirty="0" smtClean="0"/>
              <a:t>! </a:t>
            </a:r>
            <a:r>
              <a:rPr lang="pl-PL" dirty="0"/>
              <a:t>Pokazy mody ekologicznej, placówki szkolne i przedszkolne oraz Domy Pomocy Społecznej będą przedstawiały swoje stoiska ekologiczne. Będą także konkursy z nagrodami ufundowanymi przez sponsorów </a:t>
            </a:r>
            <a:endParaRPr lang="pl-PL" dirty="0" smtClean="0"/>
          </a:p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</a:rPr>
              <a:t>Nie może </a:t>
            </a:r>
            <a:r>
              <a:rPr lang="pl-PL" b="1" dirty="0" smtClean="0">
                <a:solidFill>
                  <a:schemeClr val="tx1"/>
                </a:solidFill>
              </a:rPr>
              <a:t>Was tam </a:t>
            </a:r>
            <a:r>
              <a:rPr lang="pl-PL" b="1" dirty="0">
                <a:solidFill>
                  <a:schemeClr val="tx1"/>
                </a:solidFill>
              </a:rPr>
              <a:t>zabraknąć!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205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7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25" name="Obraz 24" descr="C:\Users\PSONI28\Desktop\psoni_logo-e15437564842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5" y="402807"/>
            <a:ext cx="52006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https://scontent-waw1-1.xx.fbcdn.net/v/t39.30808-6/278630400_7325866270818145_82831081363178866_n.jpg?stp=dst-jpg_p600x600&amp;_nc_cat=106&amp;ccb=1-6&amp;_nc_sid=730e14&amp;_nc_ohc=vQGjgGP-eQ4AX9mZJYb&amp;_nc_ht=scontent-waw1-1.xx&amp;oh=00_AT-C4sqlP23HDrvsqXvZEEpXJG99_Gy_T45N_xmI-UtipQ&amp;oe=627EC24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8" y="1910918"/>
            <a:ext cx="3392199" cy="35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6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b="1" dirty="0" smtClean="0"/>
              <a:t>PAMIĘTAJMY!</a:t>
            </a:r>
          </a:p>
          <a:p>
            <a:pPr algn="ctr"/>
            <a:r>
              <a:rPr lang="pl-PL" dirty="0" smtClean="0"/>
              <a:t>Niepełnosprawność </a:t>
            </a:r>
            <a:r>
              <a:rPr lang="pl-PL" dirty="0"/>
              <a:t>nie może być przyczyną dyskryminacji żadnego człowieka, że naszym najważniejszym zadaniem jest budowanie społeczeństwa wolnego od wszelkich przejawów dyskryminacji. Każdy z nas ma prawo by godnie żyć. A godnie żyć, to cieszyć się wszystkim, co nas otacza, rozumieć bodźce, które pochodzą z zewnątrz otoczenia, funkcjonować w społeczeństwie na równych prawach. Normalizacja życia osób z niepełnosprawnością wymaga zrozumienia, że różnorodność ludzkiego gatunku jest naturalną częścią jego obrazu. Człowiek z niepełnosprawnością zwykle robi to samo co wszyscy, chociaż nie zawsze w ten sam sposób co większość. Każdy, bez względu na stopień sprawności, ma przecież ten ulubiony, preferowany przez siebie sposób wykonywania codziennych obowiązków. Chcąc zrozumieć, kim jest osoba z niepełnosprawnością, nie trzeba od razu tracić sprawności. Czasem wystarczy zmienić perspektywę patrzenia z owianej mitami na opartą na rzetelnej informacji.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rgbClr val="0C0B0B"/>
                </a:solidFill>
              </a:rPr>
              <a:t>Posłuchajcie: </a:t>
            </a:r>
            <a:r>
              <a:rPr lang="pl-PL" u="sng" dirty="0">
                <a:hlinkClick r:id="rId2"/>
              </a:rPr>
              <a:t>https://www.facebook.com/ranieriqueiroz/videos/10217470756706847/</a:t>
            </a:r>
            <a:r>
              <a:rPr lang="pl-PL" dirty="0"/>
              <a:t>  </a:t>
            </a:r>
            <a:endParaRPr lang="pl-PL" dirty="0">
              <a:solidFill>
                <a:srgbClr val="0C0B0B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2815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Projekt „Znam prawo- mam wybór” finansowany jest z Funduszy EOG </a:t>
            </a:r>
            <a:br>
              <a:rPr lang="pl-PL" sz="1600" dirty="0"/>
            </a:br>
            <a:r>
              <a:rPr lang="pl-PL" sz="1600" dirty="0"/>
              <a:t>w ramach  Programu Aktywni Obywatele – Fundusz Regionalny.</a:t>
            </a:r>
          </a:p>
        </p:txBody>
      </p:sp>
      <p:pic>
        <p:nvPicPr>
          <p:cNvPr id="5" name="Obraz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41180" y="360759"/>
            <a:ext cx="1833880" cy="64198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7" name="Obraz 6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402807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157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2619" y="1938098"/>
            <a:ext cx="8636000" cy="4023360"/>
          </a:xfrm>
        </p:spPr>
        <p:txBody>
          <a:bodyPr/>
          <a:lstStyle/>
          <a:p>
            <a:pPr algn="ctr"/>
            <a:r>
              <a:rPr lang="pl-PL" sz="2800" b="1" dirty="0" smtClean="0"/>
              <a:t>Zapraszamy </a:t>
            </a:r>
            <a:r>
              <a:rPr lang="pl-PL" sz="2800" b="1" dirty="0"/>
              <a:t>do obejrzenia filmików</a:t>
            </a:r>
            <a:r>
              <a:rPr lang="pl-PL" sz="2800" b="1" dirty="0" smtClean="0"/>
              <a:t>: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dirty="0" smtClean="0"/>
              <a:t> Mam </a:t>
            </a:r>
            <a:r>
              <a:rPr lang="pl-PL" b="1" dirty="0"/>
              <a:t>prawo! Kampania informacyjna na rzecz praw dzieci </a:t>
            </a:r>
            <a:r>
              <a:rPr lang="pl-PL" b="1" dirty="0" smtClean="0"/>
              <a:t>niepełnosprawnych  </a:t>
            </a:r>
            <a:endParaRPr lang="pl-PL" b="1" dirty="0"/>
          </a:p>
          <a:p>
            <a:r>
              <a:rPr lang="pl-PL" dirty="0">
                <a:hlinkClick r:id="rId2"/>
              </a:rPr>
              <a:t>https://youtu.be/P5FFbkUc3Ew</a:t>
            </a:r>
            <a:r>
              <a:rPr lang="pl-PL" dirty="0"/>
              <a:t>    </a:t>
            </a:r>
          </a:p>
          <a:p>
            <a:pPr marL="0" indent="0">
              <a:buNone/>
            </a:pPr>
            <a:r>
              <a:rPr lang="pl-PL" dirty="0"/>
              <a:t>     </a:t>
            </a:r>
          </a:p>
          <a:p>
            <a:pPr marL="0" indent="0">
              <a:buNone/>
            </a:pPr>
            <a:r>
              <a:rPr lang="pl-PL" dirty="0"/>
              <a:t>  </a:t>
            </a:r>
            <a:r>
              <a:rPr lang="pl-PL" b="1" dirty="0" smtClean="0"/>
              <a:t>Niepełnosprawność </a:t>
            </a:r>
            <a:r>
              <a:rPr lang="pl-PL" b="1" dirty="0"/>
              <a:t>– pytania i odpowiedzi</a:t>
            </a:r>
          </a:p>
          <a:p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://wordwall.net/pl/resource/2828698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20524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Projekt „Znam prawo- mam wybór” finansowany jest z Funduszy EOG </a:t>
            </a:r>
            <a:br>
              <a:rPr lang="pl-PL" sz="1600" dirty="0"/>
            </a:br>
            <a:r>
              <a:rPr lang="pl-PL" sz="1600" dirty="0"/>
              <a:t>w ramach  Programu Aktywni Obywatele – Fundusz Regionalny.</a:t>
            </a:r>
          </a:p>
        </p:txBody>
      </p:sp>
      <p:pic>
        <p:nvPicPr>
          <p:cNvPr id="5" name="Obraz1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41180" y="360759"/>
            <a:ext cx="1833880" cy="64198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7" name="Obraz 6" descr="C:\Users\PSONI28\Desktop\psoni_logo-e154375648422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41" y="402807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60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9703" y="2219034"/>
            <a:ext cx="4839854" cy="365005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b="1" dirty="0">
                <a:solidFill>
                  <a:srgbClr val="00B050"/>
                </a:solidFill>
              </a:rPr>
              <a:t>„My także chcemy wznosić latawce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solidFill>
                  <a:srgbClr val="0070C0"/>
                </a:solidFill>
              </a:rPr>
              <a:t>i tak jak zdrowi biegać pod wiatr.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solidFill>
                  <a:srgbClr val="FF0000"/>
                </a:solidFill>
              </a:rPr>
              <a:t>Niesprawną ręką zrywać dmuchawce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solidFill>
                  <a:srgbClr val="7030A0"/>
                </a:solidFill>
              </a:rPr>
              <a:t>i z krótszą nogą poznawać świat.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solidFill>
                  <a:srgbClr val="FFC000"/>
                </a:solidFill>
              </a:rPr>
              <a:t>Zróbcie nam miejsce, nie patrzcie wrogo.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solidFill>
                  <a:srgbClr val="002060"/>
                </a:solidFill>
              </a:rPr>
              <a:t>Niepełnosprawni i chcą i MOGĄ”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                                                    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350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5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57" y="2032000"/>
            <a:ext cx="5116124" cy="3837093"/>
          </a:xfrm>
          <a:prstGeom prst="rect">
            <a:avLst/>
          </a:prstGeom>
        </p:spPr>
      </p:pic>
      <p:pic>
        <p:nvPicPr>
          <p:cNvPr id="8" name="Obraz 7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5" y="309463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58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pl-PL" sz="3600" b="1" dirty="0" smtClean="0"/>
          </a:p>
          <a:p>
            <a:pPr algn="ctr"/>
            <a:r>
              <a:rPr lang="pl-PL" sz="3600" b="1" dirty="0" smtClean="0"/>
              <a:t>Osoby </a:t>
            </a:r>
            <a:r>
              <a:rPr lang="pl-PL" sz="3600" b="1" dirty="0"/>
              <a:t>z niepełnosprawnościami czyli kto?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350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7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40230" y="2272528"/>
            <a:ext cx="4493141" cy="3170195"/>
          </a:xfrm>
          <a:prstGeom prst="rect">
            <a:avLst/>
          </a:prstGeom>
        </p:spPr>
      </p:pic>
      <p:pic>
        <p:nvPicPr>
          <p:cNvPr id="9" name="Obraz 8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40" y="309463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4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66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59" cy="4023360"/>
          </a:xfrm>
        </p:spPr>
        <p:txBody>
          <a:bodyPr/>
          <a:lstStyle/>
          <a:p>
            <a:pPr algn="ctr"/>
            <a:r>
              <a:rPr lang="pl-PL" altLang="pl-PL" b="1" dirty="0"/>
              <a:t>Osoby z niepełnosprawnościami to bardzo zróżnicowana grupa</a:t>
            </a:r>
            <a:r>
              <a:rPr lang="pl-PL" altLang="pl-PL" b="1" dirty="0" smtClean="0"/>
              <a:t>.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/>
              <a:t>Jest wiele różnych rodzajów niepełnosprawności.</a:t>
            </a:r>
          </a:p>
          <a:p>
            <a:pPr marL="0" indent="0">
              <a:buNone/>
              <a:defRPr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/>
              <a:t>Każda osoba                                                             z niepełnosprawnością jest inna i ma inne potrzeby wynikające ze specyfiki niepełnosprawności.</a:t>
            </a:r>
          </a:p>
          <a:p>
            <a:endParaRPr lang="pl-PL" dirty="0"/>
          </a:p>
        </p:txBody>
      </p:sp>
      <p:pic>
        <p:nvPicPr>
          <p:cNvPr id="5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9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31593" y="2016474"/>
            <a:ext cx="3310415" cy="3682303"/>
          </a:xfrm>
          <a:prstGeom prst="rect">
            <a:avLst/>
          </a:prstGeom>
        </p:spPr>
      </p:pic>
      <p:pic>
        <p:nvPicPr>
          <p:cNvPr id="10" name="Obraz 9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26" y="309463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2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892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8979593" cy="736282"/>
          </a:xfrm>
        </p:spPr>
        <p:txBody>
          <a:bodyPr/>
          <a:lstStyle/>
          <a:p>
            <a:pPr algn="ctr"/>
            <a:r>
              <a:rPr lang="pl-PL" sz="2800" b="1" dirty="0" smtClean="0"/>
              <a:t>      Są </a:t>
            </a:r>
            <a:r>
              <a:rPr lang="pl-PL" sz="2800" b="1" dirty="0"/>
              <a:t>to osoby:</a:t>
            </a:r>
          </a:p>
          <a:p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1801090" y="2582334"/>
            <a:ext cx="4233949" cy="337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</a:t>
            </a:r>
            <a:r>
              <a:rPr lang="pl-PL" dirty="0"/>
              <a:t>z niepełnosprawnością intelektualną, 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niewidome </a:t>
            </a:r>
            <a:r>
              <a:rPr lang="pl-PL" dirty="0"/>
              <a:t>lub słabowidzące,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głuche </a:t>
            </a:r>
            <a:r>
              <a:rPr lang="pl-PL" dirty="0"/>
              <a:t>lub słabosłyszące,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głuchoniewidome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z </a:t>
            </a:r>
            <a:r>
              <a:rPr lang="pl-PL" dirty="0"/>
              <a:t>niepełnosprawnością ruchową,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poruszające </a:t>
            </a:r>
            <a:r>
              <a:rPr lang="pl-PL" dirty="0"/>
              <a:t>się na wózku,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ze </a:t>
            </a:r>
            <a:r>
              <a:rPr lang="pl-PL" dirty="0"/>
              <a:t>schorzeniami psychicznymi</a:t>
            </a:r>
            <a:r>
              <a:rPr lang="pl-PL" dirty="0" smtClean="0"/>
              <a:t>,</a:t>
            </a:r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4"/>
          </p:nvPr>
        </p:nvSpPr>
        <p:spPr>
          <a:xfrm>
            <a:off x="6613236" y="2582334"/>
            <a:ext cx="4542444" cy="337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niskiego </a:t>
            </a:r>
            <a:r>
              <a:rPr lang="pl-PL" dirty="0"/>
              <a:t>wzrostu,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ze </a:t>
            </a:r>
            <a:r>
              <a:rPr lang="pl-PL" dirty="0"/>
              <a:t>schorzeniami wewnętrznymi,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osoby </a:t>
            </a:r>
            <a:r>
              <a:rPr lang="pl-PL" dirty="0"/>
              <a:t>ze schorzeniami przewlekłymi,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ze </a:t>
            </a:r>
            <a:r>
              <a:rPr lang="pl-PL" dirty="0"/>
              <a:t>schorzeniami neurologicznymi,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z </a:t>
            </a:r>
            <a:r>
              <a:rPr lang="pl-PL" dirty="0"/>
              <a:t>epilepsją,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z </a:t>
            </a:r>
            <a:r>
              <a:rPr lang="pl-PL" dirty="0"/>
              <a:t>zaburzeniem ze spektrum autyzmu</a:t>
            </a:r>
            <a:r>
              <a:rPr lang="pl-PL" dirty="0" smtClean="0"/>
              <a:t>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/>
              <a:t> z zaburzeniami mowy</a:t>
            </a:r>
            <a:r>
              <a:rPr lang="pl-PL" dirty="0" smtClean="0"/>
              <a:t>,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 o </a:t>
            </a:r>
            <a:r>
              <a:rPr lang="pl-PL" dirty="0"/>
              <a:t>odmiennym wyglądzie</a:t>
            </a:r>
            <a:r>
              <a:rPr lang="pl-PL" dirty="0" smtClean="0"/>
              <a:t>.</a:t>
            </a:r>
          </a:p>
          <a:p>
            <a:pPr marL="0" indent="0">
              <a:buNone/>
              <a:defRPr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3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14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18" name="Obraz 17" descr="C:\Users\PSONI28\Desktop\psoni_logo-e15437564842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76" y="298031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56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350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3600" b="1" dirty="0"/>
              <a:t>Niepełnosprawność- wrodzona lub nabyta</a:t>
            </a:r>
            <a:r>
              <a:rPr lang="pl-PL" sz="3600" b="1" dirty="0" smtClean="0"/>
              <a:t>.</a:t>
            </a:r>
          </a:p>
          <a:p>
            <a:endParaRPr lang="pl-PL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 smtClean="0"/>
              <a:t> Niektóre </a:t>
            </a:r>
            <a:r>
              <a:rPr lang="pl-PL" dirty="0"/>
              <a:t>osoby są niepełnosprawne od urodzenia.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 smtClean="0"/>
              <a:t> Niepełnosprawność </a:t>
            </a:r>
            <a:r>
              <a:rPr lang="pl-PL" dirty="0"/>
              <a:t>może pojawić się w każdym momencie życia.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 smtClean="0"/>
              <a:t> Każdy </a:t>
            </a:r>
            <a:r>
              <a:rPr lang="pl-PL" dirty="0"/>
              <a:t>z nas w toku życia może czasowo lub na stałe zostać osobą </a:t>
            </a:r>
            <a:r>
              <a:rPr lang="pl-PL" dirty="0" smtClean="0"/>
              <a:t>z </a:t>
            </a:r>
            <a:r>
              <a:rPr lang="pl-PL" dirty="0"/>
              <a:t>niepełnosprawnością.</a:t>
            </a:r>
          </a:p>
          <a:p>
            <a:endParaRPr lang="pl-PL" dirty="0"/>
          </a:p>
        </p:txBody>
      </p:sp>
      <p:pic>
        <p:nvPicPr>
          <p:cNvPr id="8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9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11" name="Obraz 10" descr="C:\Users\PSONI28\Desktop\psoni_logo-e15437564842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87" y="309463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75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610794" cy="4023360"/>
          </a:xfrm>
        </p:spPr>
        <p:txBody>
          <a:bodyPr/>
          <a:lstStyle/>
          <a:p>
            <a:pPr algn="ctr"/>
            <a:r>
              <a:rPr lang="pl-PL" sz="2400" b="1" dirty="0"/>
              <a:t>Czy to znaczy, </a:t>
            </a:r>
            <a:br>
              <a:rPr lang="pl-PL" sz="2400" b="1" dirty="0"/>
            </a:br>
            <a:r>
              <a:rPr lang="pl-PL" sz="2400" b="1" dirty="0"/>
              <a:t>że te osoby są od innych gorsze</a:t>
            </a:r>
            <a:r>
              <a:rPr lang="pl-PL" sz="2400" b="1" dirty="0" smtClean="0"/>
              <a:t>?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FF0000"/>
                </a:solidFill>
              </a:rPr>
              <a:t> Absolutnie </a:t>
            </a:r>
            <a:r>
              <a:rPr lang="pl-PL" b="1" dirty="0">
                <a:solidFill>
                  <a:srgbClr val="FF0000"/>
                </a:solidFill>
              </a:rPr>
              <a:t>NIE!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70C0"/>
                </a:solidFill>
              </a:rPr>
              <a:t> Świat </a:t>
            </a:r>
            <a:r>
              <a:rPr lang="pl-PL" b="1" dirty="0">
                <a:solidFill>
                  <a:srgbClr val="0070C0"/>
                </a:solidFill>
              </a:rPr>
              <a:t>jest piękny właśnie dlatego, że jest kolorowy!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B050"/>
                </a:solidFill>
              </a:rPr>
              <a:t> Wszyscy </a:t>
            </a:r>
            <a:r>
              <a:rPr lang="pl-PL" b="1" dirty="0">
                <a:solidFill>
                  <a:srgbClr val="00B050"/>
                </a:solidFill>
              </a:rPr>
              <a:t>jesteśmy różni i mamy do tego pełne prawo.</a:t>
            </a:r>
          </a:p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579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6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7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8238" y="2008214"/>
            <a:ext cx="4937125" cy="3698823"/>
          </a:xfrm>
          <a:prstGeom prst="rect">
            <a:avLst/>
          </a:prstGeom>
        </p:spPr>
      </p:pic>
      <p:pic>
        <p:nvPicPr>
          <p:cNvPr id="9" name="Obraz 8" descr="C:\Users\PSONI28\Desktop\psoni_logo-e15437564842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40" y="298031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30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800" b="1" dirty="0"/>
              <a:t>Czym jest dyskryminacja ze względu na niepełnosprawność</a:t>
            </a:r>
            <a:r>
              <a:rPr lang="pl-PL" sz="2800" b="1" dirty="0" smtClean="0"/>
              <a:t>?</a:t>
            </a:r>
          </a:p>
          <a:p>
            <a:pPr algn="ctr"/>
            <a:r>
              <a:rPr lang="pl-PL" dirty="0"/>
              <a:t>Dyskryminacja ze względu na niepełnosprawność ma miejsce, kiedy osoba, z powodu swojej niepełnosprawności, traktowana jest gorzej niż inna osoba w podobnej sytuacji. Wtedy mamy do czynienia z dyskryminacją bezpośrednią. Natomiast dyskryminacja pośrednia to sytuacja, gdy pozornie neutralny przepis, kryterium lub praktyka stawiają w szczególnie niekorzystnej sytuacji osoby niepełnosprawne w porównaniu do innych osób. Ponadto jako dyskryminację uważa się wszelkie niepożądane zachowania związane z niepełnosprawnością, których celem lub skutkiem jest naruszenie godności osoby i stworzenie onieśmielającej, wrogiej, poniżającej, upokarzającej lub uwłaczającej atmosfery.</a:t>
            </a:r>
          </a:p>
          <a:p>
            <a:pPr algn="ctr"/>
            <a:r>
              <a:rPr lang="pl-PL" dirty="0"/>
              <a:t>W Polsce żyje ponad 4 mln osób niepełnosprawnych. Ok. 100 tys. spośród nich to osoby z niepełnosprawnością intelektualną.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503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Projekt </a:t>
            </a:r>
            <a:r>
              <a:rPr lang="pl-PL" sz="1800" dirty="0"/>
              <a:t>„Znam prawo- mam wybór” finansowany jest z Funduszy EOG </a:t>
            </a:r>
            <a:br>
              <a:rPr lang="pl-PL" sz="1800" dirty="0"/>
            </a:br>
            <a:r>
              <a:rPr lang="pl-PL" sz="1800" dirty="0"/>
              <a:t>w ramach  Programu Aktywni Obywatele – Fundusz Regionalny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5" name="Obraz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9272" y="286603"/>
            <a:ext cx="1833880" cy="64198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947554" y="402807"/>
            <a:ext cx="1849755" cy="409575"/>
          </a:xfrm>
          <a:prstGeom prst="rect">
            <a:avLst/>
          </a:prstGeom>
        </p:spPr>
      </p:pic>
      <p:pic>
        <p:nvPicPr>
          <p:cNvPr id="7" name="Obraz 6" descr="C:\Users\PSONI28\Desktop\psoni_logo-e15437564842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20" y="298031"/>
            <a:ext cx="52006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6389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1084</Words>
  <Application>Microsoft Office PowerPoint</Application>
  <PresentationFormat>Panoramiczny</PresentationFormat>
  <Paragraphs>139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Retrospekcja</vt:lpstr>
      <vt:lpstr>Projekt „Znam prawo- mam wybór” finansowany jest z Funduszy EOG  w ramach  Programu Aktywni Obywatele – Fundusz Regionalny. 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Projekt „Znam prawo- mam wybór” finansowany jest z Funduszy EOG  w ramach  Programu Aktywni Obywatele – Fundusz Regionalny.</vt:lpstr>
      <vt:lpstr>Projekt „Znam prawo- mam wybór” finansowany jest z Funduszy EOG  w ramach  Programu Aktywni Obywatele – Fundusz Regionalny.</vt:lpstr>
      <vt:lpstr>    Projekt „Znam prawo- mam wybór” finansowany jest z Funduszy EOG  w ramach  Programu Aktywni Obywatele – Fundusz Regionalny.</vt:lpstr>
      <vt:lpstr>Projekt „Znam prawo- mam wybór” finansowany jest z Funduszy EOG  w ramach  Programu Aktywni Obywatele – Fundusz Regionalny.</vt:lpstr>
      <vt:lpstr>Projekt „Znam prawo- mam wybór” finansowany jest z Funduszy EOG  w ramach  Programu Aktywni Obywatele – Fundusz Regionalny.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Godności osób z  Niepełnosprawnością Intelektualną</dc:title>
  <dc:creator>PSONI21</dc:creator>
  <cp:lastModifiedBy>PSONI21</cp:lastModifiedBy>
  <cp:revision>19</cp:revision>
  <dcterms:created xsi:type="dcterms:W3CDTF">2022-05-10T07:50:01Z</dcterms:created>
  <dcterms:modified xsi:type="dcterms:W3CDTF">2022-05-10T14:53:23Z</dcterms:modified>
</cp:coreProperties>
</file>